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4" r:id="rId18"/>
    <p:sldId id="275" r:id="rId19"/>
    <p:sldId id="276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781E"/>
    <a:srgbClr val="0A843B"/>
    <a:srgbClr val="0DAB4D"/>
    <a:srgbClr val="09793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15" autoAdjust="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D19D6-891B-4D0D-A8C7-B516D8BA1A01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E9078-00E0-4F80-8F55-13EDB1E862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D19D6-891B-4D0D-A8C7-B516D8BA1A01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E9078-00E0-4F80-8F55-13EDB1E862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D19D6-891B-4D0D-A8C7-B516D8BA1A01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E9078-00E0-4F80-8F55-13EDB1E862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D19D6-891B-4D0D-A8C7-B516D8BA1A01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E9078-00E0-4F80-8F55-13EDB1E862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D19D6-891B-4D0D-A8C7-B516D8BA1A01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E9078-00E0-4F80-8F55-13EDB1E862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D19D6-891B-4D0D-A8C7-B516D8BA1A01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E9078-00E0-4F80-8F55-13EDB1E862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D19D6-891B-4D0D-A8C7-B516D8BA1A01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E9078-00E0-4F80-8F55-13EDB1E862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D19D6-891B-4D0D-A8C7-B516D8BA1A01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E9078-00E0-4F80-8F55-13EDB1E862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D19D6-891B-4D0D-A8C7-B516D8BA1A01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E9078-00E0-4F80-8F55-13EDB1E862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D19D6-891B-4D0D-A8C7-B516D8BA1A01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E9078-00E0-4F80-8F55-13EDB1E862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D19D6-891B-4D0D-A8C7-B516D8BA1A01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E9078-00E0-4F80-8F55-13EDB1E862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D19D6-891B-4D0D-A8C7-B516D8BA1A01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CE9078-00E0-4F80-8F55-13EDB1E862F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13" Type="http://schemas.openxmlformats.org/officeDocument/2006/relationships/slide" Target="slide16.xml"/><Relationship Id="rId18" Type="http://schemas.openxmlformats.org/officeDocument/2006/relationships/slide" Target="slide14.xml"/><Relationship Id="rId3" Type="http://schemas.openxmlformats.org/officeDocument/2006/relationships/image" Target="../media/image3.jpeg"/><Relationship Id="rId7" Type="http://schemas.openxmlformats.org/officeDocument/2006/relationships/slide" Target="slide8.xml"/><Relationship Id="rId12" Type="http://schemas.openxmlformats.org/officeDocument/2006/relationships/slide" Target="slide11.xml"/><Relationship Id="rId17" Type="http://schemas.openxmlformats.org/officeDocument/2006/relationships/slide" Target="slide13.xml"/><Relationship Id="rId2" Type="http://schemas.openxmlformats.org/officeDocument/2006/relationships/slide" Target="slide3.xml"/><Relationship Id="rId16" Type="http://schemas.openxmlformats.org/officeDocument/2006/relationships/slide" Target="slide15.xml"/><Relationship Id="rId20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11" Type="http://schemas.openxmlformats.org/officeDocument/2006/relationships/slide" Target="slide7.xml"/><Relationship Id="rId5" Type="http://schemas.openxmlformats.org/officeDocument/2006/relationships/slide" Target="slide5.xml"/><Relationship Id="rId15" Type="http://schemas.openxmlformats.org/officeDocument/2006/relationships/slide" Target="slide18.xml"/><Relationship Id="rId10" Type="http://schemas.openxmlformats.org/officeDocument/2006/relationships/slide" Target="slide9.xml"/><Relationship Id="rId19" Type="http://schemas.openxmlformats.org/officeDocument/2006/relationships/slide" Target="slide19.xml"/><Relationship Id="rId4" Type="http://schemas.openxmlformats.org/officeDocument/2006/relationships/slide" Target="slide4.xml"/><Relationship Id="rId9" Type="http://schemas.openxmlformats.org/officeDocument/2006/relationships/slide" Target="slide10.xml"/><Relationship Id="rId14" Type="http://schemas.openxmlformats.org/officeDocument/2006/relationships/slide" Target="slide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00232" y="214290"/>
            <a:ext cx="5414946" cy="785818"/>
          </a:xfr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ИГРА «АЗБУКА»</a:t>
            </a:r>
            <a:endParaRPr lang="ru-RU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>
          <a:blip r:embed="rId3"/>
          <a:srcRect l="2812" t="20625" r="4375" b="18906"/>
          <a:stretch>
            <a:fillRect/>
          </a:stretch>
        </p:blipFill>
        <p:spPr bwMode="auto">
          <a:xfrm>
            <a:off x="714348" y="1071546"/>
            <a:ext cx="8019326" cy="55937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357166"/>
            <a:ext cx="7715304" cy="70788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О какой букве идёт речь?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43042" y="1714488"/>
            <a:ext cx="5715040" cy="23083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/>
              <a:t>Эта буква, очень кстати,</a:t>
            </a:r>
            <a:r>
              <a:rPr lang="ru-RU" sz="3600" dirty="0" smtClean="0"/>
              <a:t> </a:t>
            </a:r>
          </a:p>
          <a:p>
            <a:pPr algn="ctr"/>
            <a:r>
              <a:rPr lang="ru-RU" sz="3600" dirty="0" smtClean="0"/>
              <a:t>Есть и в супе, и в салате, </a:t>
            </a:r>
          </a:p>
          <a:p>
            <a:pPr algn="ctr"/>
            <a:r>
              <a:rPr lang="ru-RU" sz="3600" smtClean="0"/>
              <a:t>В слове сыр </a:t>
            </a:r>
            <a:r>
              <a:rPr lang="ru-RU" sz="3600" dirty="0" smtClean="0"/>
              <a:t>и в слове сок —  Съешь-ка это всё, дружок.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14744" y="4500570"/>
            <a:ext cx="1556019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Пятиугольник 5">
            <a:hlinkClick r:id="rId2" action="ppaction://hlinksldjump"/>
          </p:cNvPr>
          <p:cNvSpPr/>
          <p:nvPr/>
        </p:nvSpPr>
        <p:spPr>
          <a:xfrm>
            <a:off x="7643834" y="6000768"/>
            <a:ext cx="857256" cy="42862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Игра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357166"/>
            <a:ext cx="7715304" cy="193899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Разгадайте ребус. Запишите правильно слово, которое у вас получилось.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7650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2571744"/>
            <a:ext cx="4357718" cy="428625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071538" y="5643578"/>
            <a:ext cx="1556019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ежи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Пятиугольник 4">
            <a:hlinkClick r:id="rId3" action="ppaction://hlinksldjump"/>
          </p:cNvPr>
          <p:cNvSpPr/>
          <p:nvPr/>
        </p:nvSpPr>
        <p:spPr>
          <a:xfrm>
            <a:off x="7572396" y="6000768"/>
            <a:ext cx="928694" cy="42862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Игра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 l="4709" t="3850" r="5651" b="28339"/>
          <a:stretch>
            <a:fillRect/>
          </a:stretch>
        </p:blipFill>
        <p:spPr bwMode="auto">
          <a:xfrm>
            <a:off x="1285852" y="1785926"/>
            <a:ext cx="6357982" cy="357393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28596" y="357166"/>
            <a:ext cx="8143932" cy="12003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Разгадайте ребус. Запишите правильно слово, которое у вас получилось.</a:t>
            </a:r>
            <a:endParaRPr lang="ru-RU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1538" y="5643578"/>
            <a:ext cx="1928826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шарф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Пятиугольник 4">
            <a:hlinkClick r:id="rId3" action="ppaction://hlinksldjump"/>
          </p:cNvPr>
          <p:cNvSpPr/>
          <p:nvPr/>
        </p:nvSpPr>
        <p:spPr>
          <a:xfrm>
            <a:off x="7572396" y="6000768"/>
            <a:ext cx="928694" cy="42862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Игра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786" y="714356"/>
            <a:ext cx="7429552" cy="132343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Какая буква должна быть на месте пропуска?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57290" y="2357430"/>
            <a:ext cx="6500858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err="1" smtClean="0">
                <a:solidFill>
                  <a:schemeClr val="accent1">
                    <a:lumMod val="75000"/>
                  </a:schemeClr>
                </a:solidFill>
              </a:rPr>
              <a:t>ве</a:t>
            </a:r>
            <a:r>
              <a:rPr lang="ru-RU" sz="6000" b="1" dirty="0" smtClean="0">
                <a:solidFill>
                  <a:schemeClr val="accent1">
                    <a:lumMod val="75000"/>
                  </a:schemeClr>
                </a:solidFill>
              </a:rPr>
              <a:t>..</a:t>
            </a:r>
            <a:r>
              <a:rPr lang="ru-RU" sz="6000" b="1" dirty="0" err="1" smtClean="0">
                <a:solidFill>
                  <a:schemeClr val="accent1">
                    <a:lumMod val="75000"/>
                  </a:schemeClr>
                </a:solidFill>
              </a:rPr>
              <a:t>ти</a:t>
            </a:r>
            <a:r>
              <a:rPr lang="ru-RU" sz="6000" b="1" dirty="0" smtClean="0">
                <a:solidFill>
                  <a:schemeClr val="accent1">
                    <a:lumMod val="75000"/>
                  </a:schemeClr>
                </a:solidFill>
              </a:rPr>
              <a:t> (за руку) </a:t>
            </a:r>
            <a:endParaRPr lang="ru-RU" sz="6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28728" y="4000504"/>
            <a:ext cx="6500858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accent1">
                    <a:lumMod val="75000"/>
                  </a:schemeClr>
                </a:solidFill>
              </a:rPr>
              <a:t>ве</a:t>
            </a:r>
            <a:r>
              <a:rPr lang="ru-RU" sz="6000" b="1" dirty="0" smtClean="0">
                <a:solidFill>
                  <a:srgbClr val="FF0000"/>
                </a:solidFill>
              </a:rPr>
              <a:t>с</a:t>
            </a:r>
            <a:r>
              <a:rPr lang="ru-RU" sz="6000" b="1" dirty="0" smtClean="0">
                <a:solidFill>
                  <a:schemeClr val="accent1">
                    <a:lumMod val="75000"/>
                  </a:schemeClr>
                </a:solidFill>
              </a:rPr>
              <a:t>ти (за руку) </a:t>
            </a:r>
            <a:endParaRPr lang="ru-RU" sz="6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Пятиугольник 5">
            <a:hlinkClick r:id="rId2" action="ppaction://hlinksldjump"/>
          </p:cNvPr>
          <p:cNvSpPr/>
          <p:nvPr/>
        </p:nvSpPr>
        <p:spPr>
          <a:xfrm>
            <a:off x="7572396" y="6000768"/>
            <a:ext cx="928694" cy="42862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Игра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1428736"/>
            <a:ext cx="7429552" cy="258532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accent1">
                    <a:lumMod val="75000"/>
                  </a:schemeClr>
                </a:solidFill>
              </a:rPr>
              <a:t>Назовите пять слов, в которых после буквы </a:t>
            </a:r>
            <a:r>
              <a:rPr lang="ru-RU" sz="5400" b="1" dirty="0" smtClean="0">
                <a:solidFill>
                  <a:srgbClr val="FF0000"/>
                </a:solidFill>
              </a:rPr>
              <a:t>Щ</a:t>
            </a:r>
            <a:r>
              <a:rPr lang="ru-RU" sz="5400" b="1" dirty="0" smtClean="0">
                <a:solidFill>
                  <a:schemeClr val="accent1">
                    <a:lumMod val="75000"/>
                  </a:schemeClr>
                </a:solidFill>
              </a:rPr>
              <a:t> будет идти буква </a:t>
            </a:r>
            <a:r>
              <a:rPr lang="ru-RU" sz="5400" b="1" dirty="0" smtClean="0">
                <a:solidFill>
                  <a:srgbClr val="FF0000"/>
                </a:solidFill>
              </a:rPr>
              <a:t>А</a:t>
            </a:r>
            <a:r>
              <a:rPr lang="ru-RU" sz="5400" b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ru-RU" sz="5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Пятиугольник 2">
            <a:hlinkClick r:id="rId2" action="ppaction://hlinksldjump"/>
          </p:cNvPr>
          <p:cNvSpPr/>
          <p:nvPr/>
        </p:nvSpPr>
        <p:spPr>
          <a:xfrm>
            <a:off x="7572396" y="6000768"/>
            <a:ext cx="928694" cy="42862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Игра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1500174"/>
            <a:ext cx="7429552" cy="258532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accent1">
                    <a:lumMod val="75000"/>
                  </a:schemeClr>
                </a:solidFill>
              </a:rPr>
              <a:t>Назовите три слова, в которых буква </a:t>
            </a:r>
            <a:r>
              <a:rPr lang="ru-RU" sz="5400" b="1" dirty="0" smtClean="0">
                <a:solidFill>
                  <a:srgbClr val="FF0000"/>
                </a:solidFill>
              </a:rPr>
              <a:t>Ы</a:t>
            </a:r>
            <a:r>
              <a:rPr lang="ru-RU" sz="5400" b="1" dirty="0" smtClean="0">
                <a:solidFill>
                  <a:schemeClr val="accent1">
                    <a:lumMod val="75000"/>
                  </a:schemeClr>
                </a:solidFill>
              </a:rPr>
              <a:t> будет второй по счёту.</a:t>
            </a:r>
            <a:endParaRPr lang="ru-RU" sz="5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Пятиугольник 2">
            <a:hlinkClick r:id="rId2" action="ppaction://hlinksldjump"/>
          </p:cNvPr>
          <p:cNvSpPr/>
          <p:nvPr/>
        </p:nvSpPr>
        <p:spPr>
          <a:xfrm>
            <a:off x="7572396" y="6000768"/>
            <a:ext cx="928694" cy="42862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Игра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0166" y="1500174"/>
            <a:ext cx="6357982" cy="34778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Эта буква — это слово, </a:t>
            </a:r>
          </a:p>
          <a:p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в путь всегда оно готово. О себе рассказ начнёшь — вот её и назовёшь!</a:t>
            </a:r>
            <a:endParaRPr lang="ru-RU" sz="4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2910" y="357166"/>
            <a:ext cx="7715304" cy="70788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О какой букве идёт речь?: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ятиугольник 3">
            <a:hlinkClick r:id="rId2" action="ppaction://hlinksldjump"/>
          </p:cNvPr>
          <p:cNvSpPr/>
          <p:nvPr/>
        </p:nvSpPr>
        <p:spPr>
          <a:xfrm>
            <a:off x="7572396" y="6000768"/>
            <a:ext cx="928694" cy="42862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Игра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14744" y="5429264"/>
            <a:ext cx="1556019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Я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786" y="714356"/>
            <a:ext cx="7429552" cy="70788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Вставьте пропущенную букву: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57290" y="2357430"/>
            <a:ext cx="6500858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accent1">
                    <a:lumMod val="75000"/>
                  </a:schemeClr>
                </a:solidFill>
              </a:rPr>
              <a:t>Ч..ШЕЧКА</a:t>
            </a:r>
            <a:endParaRPr lang="ru-RU" sz="6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28728" y="3857628"/>
            <a:ext cx="6500858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accent1">
                    <a:lumMod val="75000"/>
                  </a:schemeClr>
                </a:solidFill>
              </a:rPr>
              <a:t>ч</a:t>
            </a:r>
            <a:r>
              <a:rPr lang="ru-RU" sz="6000" b="1" dirty="0" smtClean="0">
                <a:solidFill>
                  <a:srgbClr val="C00000"/>
                </a:solidFill>
              </a:rPr>
              <a:t>а</a:t>
            </a:r>
            <a:r>
              <a:rPr lang="ru-RU" sz="6000" b="1" dirty="0" smtClean="0">
                <a:solidFill>
                  <a:schemeClr val="accent1">
                    <a:lumMod val="75000"/>
                  </a:schemeClr>
                </a:solidFill>
              </a:rPr>
              <a:t>шечка</a:t>
            </a:r>
            <a:endParaRPr lang="ru-RU" sz="6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Пятиугольник 4">
            <a:hlinkClick r:id="rId2" action="ppaction://hlinksldjump"/>
          </p:cNvPr>
          <p:cNvSpPr/>
          <p:nvPr/>
        </p:nvSpPr>
        <p:spPr>
          <a:xfrm>
            <a:off x="7643834" y="6000768"/>
            <a:ext cx="857256" cy="42862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Игра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500042"/>
            <a:ext cx="7429552" cy="25545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Назовите часть речи, которая обозначает действие предмета и отвечает на вопросы «что делать?»/«что сделать?»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28662" y="3357562"/>
            <a:ext cx="7572428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12781E"/>
                </a:solidFill>
              </a:rPr>
              <a:t>Глагол</a:t>
            </a:r>
            <a:endParaRPr lang="ru-RU" sz="5400" b="1" dirty="0">
              <a:solidFill>
                <a:srgbClr val="12781E"/>
              </a:solidFill>
            </a:endParaRPr>
          </a:p>
        </p:txBody>
      </p:sp>
      <p:sp>
        <p:nvSpPr>
          <p:cNvPr id="4" name="Пятиугольник 3">
            <a:hlinkClick r:id="rId2" action="ppaction://hlinksldjump"/>
          </p:cNvPr>
          <p:cNvSpPr/>
          <p:nvPr/>
        </p:nvSpPr>
        <p:spPr>
          <a:xfrm>
            <a:off x="7643834" y="6000768"/>
            <a:ext cx="857256" cy="42862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Игра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5852" y="1142984"/>
            <a:ext cx="6929486" cy="206210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«Буквы-значки, как бойцы на парад, </a:t>
            </a:r>
          </a:p>
          <a:p>
            <a:pPr algn="ctr"/>
            <a:r>
              <a:rPr lang="ru-RU" sz="3200" b="1" dirty="0" smtClean="0"/>
              <a:t>в строгом порядке построены в ряд. </a:t>
            </a:r>
          </a:p>
          <a:p>
            <a:pPr algn="ctr"/>
            <a:r>
              <a:rPr lang="ru-RU" sz="3200" b="1" dirty="0" smtClean="0"/>
              <a:t>Каждый в условленном месте стоит. </a:t>
            </a:r>
          </a:p>
          <a:p>
            <a:pPr algn="ctr"/>
            <a:r>
              <a:rPr lang="ru-RU" sz="3200" b="1" dirty="0" smtClean="0"/>
              <a:t>А называется строй…»</a:t>
            </a:r>
            <a:endParaRPr lang="ru-RU" sz="3200" dirty="0"/>
          </a:p>
        </p:txBody>
      </p:sp>
      <p:sp>
        <p:nvSpPr>
          <p:cNvPr id="3" name="Пятиугольник 2">
            <a:hlinkClick r:id="rId2" action="ppaction://hlinksldjump"/>
          </p:cNvPr>
          <p:cNvSpPr/>
          <p:nvPr/>
        </p:nvSpPr>
        <p:spPr>
          <a:xfrm>
            <a:off x="7643834" y="6000768"/>
            <a:ext cx="857256" cy="42862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Игра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000100" y="3714752"/>
            <a:ext cx="7572428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12781E"/>
                </a:solidFill>
              </a:rPr>
              <a:t>Алфавит</a:t>
            </a:r>
            <a:endParaRPr lang="ru-RU" sz="5400" b="1" dirty="0">
              <a:solidFill>
                <a:srgbClr val="12781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 animBg="1"/>
      <p:bldP spid="4" grpId="0" build="allAtOnce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/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Условные обозначения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286116" y="1500174"/>
            <a:ext cx="2214578" cy="228601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Обычный ход</a:t>
            </a:r>
            <a:endParaRPr lang="ru-RU" sz="2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4429124" y="3571876"/>
            <a:ext cx="2286016" cy="2143140"/>
          </a:xfrm>
          <a:prstGeom prst="ellipse">
            <a:avLst/>
          </a:prstGeom>
          <a:solidFill>
            <a:srgbClr val="0A843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Переход на две клетки вперёд</a:t>
            </a:r>
            <a:endParaRPr lang="ru-RU" sz="2000" b="1" dirty="0"/>
          </a:p>
        </p:txBody>
      </p:sp>
      <p:sp>
        <p:nvSpPr>
          <p:cNvPr id="7" name="Овал 6"/>
          <p:cNvSpPr/>
          <p:nvPr/>
        </p:nvSpPr>
        <p:spPr>
          <a:xfrm>
            <a:off x="928662" y="1571612"/>
            <a:ext cx="2286016" cy="2286016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Пропуск хода</a:t>
            </a:r>
            <a:endParaRPr lang="ru-RU" sz="2000" b="1" dirty="0"/>
          </a:p>
        </p:txBody>
      </p:sp>
      <p:sp>
        <p:nvSpPr>
          <p:cNvPr id="8" name="Овал 7"/>
          <p:cNvSpPr/>
          <p:nvPr/>
        </p:nvSpPr>
        <p:spPr>
          <a:xfrm>
            <a:off x="5572132" y="1571612"/>
            <a:ext cx="2357422" cy="228599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Переход на две клетки назад</a:t>
            </a:r>
            <a:endParaRPr lang="ru-RU" sz="2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214546" y="3571876"/>
            <a:ext cx="2214578" cy="207170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Вопрос команде соперников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71538" y="5857892"/>
            <a:ext cx="7286676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!!!</a:t>
            </a:r>
            <a:r>
              <a:rPr lang="ru-RU" b="1" dirty="0" smtClean="0"/>
              <a:t> Если команда неправильно отвечает на вопрос, то другой команде добавляется плюс 1 к выпавшей цифре хода.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  <p:bldP spid="6" grpId="0" build="allAtOnce" animBg="1"/>
      <p:bldP spid="7" grpId="0" build="allAtOnce" animBg="1"/>
      <p:bldP spid="8" grpId="0" build="allAtOnce" animBg="1"/>
      <p:bldP spid="9" grpId="0" build="allAtOnce" animBg="1"/>
      <p:bldP spid="11" grpId="0" build="allAtOnce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User\Downloads\1000012953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Овал 2"/>
          <p:cNvSpPr/>
          <p:nvPr/>
        </p:nvSpPr>
        <p:spPr>
          <a:xfrm>
            <a:off x="928662" y="5857892"/>
            <a:ext cx="785818" cy="78579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hlinkClick r:id="rId2" action="ppaction://hlinksldjump"/>
              </a:rPr>
              <a:t>Б</a:t>
            </a:r>
            <a:endParaRPr lang="ru-RU" sz="4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Овал 3">
            <a:hlinkClick r:id="rId4" action="ppaction://hlinksldjump"/>
          </p:cNvPr>
          <p:cNvSpPr/>
          <p:nvPr/>
        </p:nvSpPr>
        <p:spPr>
          <a:xfrm>
            <a:off x="1714480" y="5857892"/>
            <a:ext cx="714380" cy="785794"/>
          </a:xfrm>
          <a:prstGeom prst="ellipse">
            <a:avLst/>
          </a:prstGeom>
          <a:solidFill>
            <a:srgbClr val="0A843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В</a:t>
            </a:r>
            <a:endParaRPr lang="ru-RU" sz="4000" b="1" dirty="0"/>
          </a:p>
        </p:txBody>
      </p:sp>
      <p:sp>
        <p:nvSpPr>
          <p:cNvPr id="5" name="Овал 4">
            <a:hlinkClick r:id="rId2" action="ppaction://hlinksldjump"/>
          </p:cNvPr>
          <p:cNvSpPr/>
          <p:nvPr/>
        </p:nvSpPr>
        <p:spPr>
          <a:xfrm>
            <a:off x="0" y="5643578"/>
            <a:ext cx="928662" cy="92869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А</a:t>
            </a:r>
            <a:endParaRPr lang="ru-RU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Овал 5">
            <a:hlinkClick r:id="rId2" action="ppaction://hlinksldjump"/>
          </p:cNvPr>
          <p:cNvSpPr/>
          <p:nvPr/>
        </p:nvSpPr>
        <p:spPr>
          <a:xfrm>
            <a:off x="2428860" y="5929330"/>
            <a:ext cx="714380" cy="71435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</a:rPr>
              <a:t>Г</a:t>
            </a:r>
            <a:endParaRPr lang="ru-RU" sz="4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Овал 6">
            <a:hlinkClick r:id="rId5" action="ppaction://hlinksldjump"/>
          </p:cNvPr>
          <p:cNvSpPr/>
          <p:nvPr/>
        </p:nvSpPr>
        <p:spPr>
          <a:xfrm>
            <a:off x="3143240" y="5715016"/>
            <a:ext cx="714380" cy="71435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</a:rPr>
              <a:t>Д</a:t>
            </a:r>
            <a:endParaRPr lang="ru-RU" sz="4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Овал 7">
            <a:hlinkClick r:id="rId2" action="ppaction://hlinksldjump"/>
          </p:cNvPr>
          <p:cNvSpPr/>
          <p:nvPr/>
        </p:nvSpPr>
        <p:spPr>
          <a:xfrm>
            <a:off x="3857620" y="5929330"/>
            <a:ext cx="714380" cy="71435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</a:rPr>
              <a:t>Е</a:t>
            </a:r>
            <a:endParaRPr lang="ru-RU" sz="4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Овал 8">
            <a:hlinkClick r:id="rId6" action="ppaction://hlinksldjump"/>
          </p:cNvPr>
          <p:cNvSpPr/>
          <p:nvPr/>
        </p:nvSpPr>
        <p:spPr>
          <a:xfrm>
            <a:off x="4572000" y="5786454"/>
            <a:ext cx="714380" cy="714356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Ё</a:t>
            </a:r>
            <a:endParaRPr lang="ru-RU" sz="4000" b="1" dirty="0"/>
          </a:p>
        </p:txBody>
      </p:sp>
      <p:sp>
        <p:nvSpPr>
          <p:cNvPr id="10" name="Овал 9">
            <a:hlinkClick r:id="rId2" action="ppaction://hlinksldjump"/>
          </p:cNvPr>
          <p:cNvSpPr/>
          <p:nvPr/>
        </p:nvSpPr>
        <p:spPr>
          <a:xfrm>
            <a:off x="5286380" y="5715016"/>
            <a:ext cx="714380" cy="71435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</a:rPr>
              <a:t>Ж</a:t>
            </a:r>
            <a:endParaRPr lang="ru-RU" sz="4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1" name="Овал 10">
            <a:hlinkClick r:id="rId2" action="ppaction://hlinksldjump"/>
          </p:cNvPr>
          <p:cNvSpPr/>
          <p:nvPr/>
        </p:nvSpPr>
        <p:spPr>
          <a:xfrm>
            <a:off x="6000760" y="5715016"/>
            <a:ext cx="714380" cy="71435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</a:rPr>
              <a:t>З</a:t>
            </a:r>
            <a:endParaRPr lang="ru-RU" sz="4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" name="Овал 11">
            <a:hlinkClick r:id="rId2" action="ppaction://hlinksldjump"/>
          </p:cNvPr>
          <p:cNvSpPr/>
          <p:nvPr/>
        </p:nvSpPr>
        <p:spPr>
          <a:xfrm>
            <a:off x="8001024" y="5000636"/>
            <a:ext cx="714380" cy="71435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</a:rPr>
              <a:t>К</a:t>
            </a:r>
            <a:endParaRPr lang="ru-RU" sz="4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Овал 12">
            <a:hlinkClick r:id="rId7" action="ppaction://hlinksldjump"/>
          </p:cNvPr>
          <p:cNvSpPr/>
          <p:nvPr/>
        </p:nvSpPr>
        <p:spPr>
          <a:xfrm>
            <a:off x="8429620" y="4429132"/>
            <a:ext cx="714380" cy="7143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Л</a:t>
            </a:r>
            <a:endParaRPr lang="ru-RU" sz="4000" b="1" dirty="0"/>
          </a:p>
        </p:txBody>
      </p:sp>
      <p:sp>
        <p:nvSpPr>
          <p:cNvPr id="14" name="Овал 13"/>
          <p:cNvSpPr/>
          <p:nvPr/>
        </p:nvSpPr>
        <p:spPr>
          <a:xfrm>
            <a:off x="8429620" y="3714752"/>
            <a:ext cx="714380" cy="71435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hlinkClick r:id="rId2" action="ppaction://hlinksldjump"/>
              </a:rPr>
              <a:t>М</a:t>
            </a:r>
            <a:endParaRPr lang="ru-RU" sz="4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5" name="Овал 14">
            <a:hlinkClick r:id="rId2" action="ppaction://hlinksldjump"/>
          </p:cNvPr>
          <p:cNvSpPr/>
          <p:nvPr/>
        </p:nvSpPr>
        <p:spPr>
          <a:xfrm>
            <a:off x="6072198" y="3071810"/>
            <a:ext cx="714380" cy="71435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</a:rPr>
              <a:t>Р</a:t>
            </a:r>
            <a:endParaRPr lang="ru-RU" sz="4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6" name="Овал 15">
            <a:hlinkClick r:id="rId2" action="ppaction://hlinksldjump"/>
          </p:cNvPr>
          <p:cNvSpPr/>
          <p:nvPr/>
        </p:nvSpPr>
        <p:spPr>
          <a:xfrm>
            <a:off x="5072066" y="4000504"/>
            <a:ext cx="714380" cy="71435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</a:rPr>
              <a:t>Т</a:t>
            </a:r>
            <a:endParaRPr lang="ru-RU" sz="4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7" name="Овал 16">
            <a:hlinkClick r:id="rId8" action="ppaction://hlinksldjump"/>
          </p:cNvPr>
          <p:cNvSpPr/>
          <p:nvPr/>
        </p:nvSpPr>
        <p:spPr>
          <a:xfrm>
            <a:off x="3786182" y="4572008"/>
            <a:ext cx="714380" cy="7143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hlinkClick r:id="rId2" action="ppaction://hlinksldjump"/>
              </a:rPr>
              <a:t>Ф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8" name="Овал 17">
            <a:hlinkClick r:id="rId9" action="ppaction://hlinksldjump"/>
          </p:cNvPr>
          <p:cNvSpPr/>
          <p:nvPr/>
        </p:nvSpPr>
        <p:spPr>
          <a:xfrm>
            <a:off x="5500694" y="3429000"/>
            <a:ext cx="642942" cy="714356"/>
          </a:xfrm>
          <a:prstGeom prst="ellipse">
            <a:avLst/>
          </a:prstGeom>
          <a:solidFill>
            <a:srgbClr val="0A843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С</a:t>
            </a:r>
            <a:endParaRPr lang="ru-RU" sz="4000" b="1" dirty="0"/>
          </a:p>
        </p:txBody>
      </p:sp>
      <p:sp>
        <p:nvSpPr>
          <p:cNvPr id="19" name="Овал 18">
            <a:hlinkClick r:id="rId2" action="ppaction://hlinksldjump"/>
          </p:cNvPr>
          <p:cNvSpPr/>
          <p:nvPr/>
        </p:nvSpPr>
        <p:spPr>
          <a:xfrm>
            <a:off x="6715140" y="2786058"/>
            <a:ext cx="714380" cy="71435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</a:rPr>
              <a:t>П</a:t>
            </a:r>
            <a:endParaRPr lang="ru-RU" sz="4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0" name="Овал 19">
            <a:hlinkClick r:id="rId10" action="ppaction://hlinksldjump"/>
          </p:cNvPr>
          <p:cNvSpPr/>
          <p:nvPr/>
        </p:nvSpPr>
        <p:spPr>
          <a:xfrm>
            <a:off x="7429520" y="2714620"/>
            <a:ext cx="714380" cy="71435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</a:rPr>
              <a:t>О</a:t>
            </a:r>
            <a:endParaRPr lang="ru-RU" sz="4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1" name="Овал 20">
            <a:hlinkClick r:id="rId2" action="ppaction://hlinksldjump"/>
          </p:cNvPr>
          <p:cNvSpPr/>
          <p:nvPr/>
        </p:nvSpPr>
        <p:spPr>
          <a:xfrm>
            <a:off x="8143900" y="3000372"/>
            <a:ext cx="714380" cy="714356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Н</a:t>
            </a:r>
            <a:endParaRPr lang="ru-RU" sz="4000" b="1" dirty="0"/>
          </a:p>
        </p:txBody>
      </p:sp>
      <p:sp>
        <p:nvSpPr>
          <p:cNvPr id="22" name="Овал 21">
            <a:hlinkClick r:id="rId11" action="ppaction://hlinksldjump"/>
          </p:cNvPr>
          <p:cNvSpPr/>
          <p:nvPr/>
        </p:nvSpPr>
        <p:spPr>
          <a:xfrm>
            <a:off x="7429520" y="5429264"/>
            <a:ext cx="714380" cy="71435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</a:rPr>
              <a:t>Й</a:t>
            </a:r>
            <a:endParaRPr lang="ru-RU" sz="4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3" name="Овал 22">
            <a:hlinkClick r:id="rId2" action="ppaction://hlinksldjump"/>
          </p:cNvPr>
          <p:cNvSpPr/>
          <p:nvPr/>
        </p:nvSpPr>
        <p:spPr>
          <a:xfrm>
            <a:off x="3071802" y="4429132"/>
            <a:ext cx="714380" cy="71435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Х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24" name="Овал 23">
            <a:hlinkClick r:id="rId12" action="ppaction://hlinksldjump"/>
          </p:cNvPr>
          <p:cNvSpPr/>
          <p:nvPr/>
        </p:nvSpPr>
        <p:spPr>
          <a:xfrm>
            <a:off x="4429124" y="4286256"/>
            <a:ext cx="714380" cy="71435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</a:rPr>
              <a:t>У</a:t>
            </a:r>
            <a:endParaRPr lang="ru-RU" sz="4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5" name="Овал 24">
            <a:hlinkClick r:id="rId2" action="ppaction://hlinksldjump"/>
          </p:cNvPr>
          <p:cNvSpPr/>
          <p:nvPr/>
        </p:nvSpPr>
        <p:spPr>
          <a:xfrm>
            <a:off x="2357422" y="4572008"/>
            <a:ext cx="714380" cy="71435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Ц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26" name="Овал 25">
            <a:hlinkClick r:id="rId2" action="ppaction://hlinksldjump"/>
          </p:cNvPr>
          <p:cNvSpPr/>
          <p:nvPr/>
        </p:nvSpPr>
        <p:spPr>
          <a:xfrm>
            <a:off x="1643042" y="4643446"/>
            <a:ext cx="714380" cy="71435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Ч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27" name="Овал 26">
            <a:hlinkClick r:id="rId2" action="ppaction://hlinksldjump"/>
          </p:cNvPr>
          <p:cNvSpPr/>
          <p:nvPr/>
        </p:nvSpPr>
        <p:spPr>
          <a:xfrm>
            <a:off x="1428728" y="3500438"/>
            <a:ext cx="714380" cy="71435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Ь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28" name="Овал 27">
            <a:hlinkClick r:id="rId13" action="ppaction://hlinksldjump"/>
          </p:cNvPr>
          <p:cNvSpPr/>
          <p:nvPr/>
        </p:nvSpPr>
        <p:spPr>
          <a:xfrm>
            <a:off x="2143108" y="3643314"/>
            <a:ext cx="714380" cy="71435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Э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29" name="Овал 28">
            <a:hlinkClick r:id="rId14" action="ppaction://hlinksldjump"/>
          </p:cNvPr>
          <p:cNvSpPr/>
          <p:nvPr/>
        </p:nvSpPr>
        <p:spPr>
          <a:xfrm>
            <a:off x="2857488" y="3571876"/>
            <a:ext cx="714380" cy="714356"/>
          </a:xfrm>
          <a:prstGeom prst="ellipse">
            <a:avLst/>
          </a:prstGeom>
          <a:solidFill>
            <a:srgbClr val="0A843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Ю</a:t>
            </a:r>
            <a:endParaRPr lang="ru-RU" sz="4000" b="1" dirty="0"/>
          </a:p>
        </p:txBody>
      </p:sp>
      <p:sp>
        <p:nvSpPr>
          <p:cNvPr id="30" name="Овал 29">
            <a:hlinkClick r:id="rId15" action="ppaction://hlinksldjump"/>
          </p:cNvPr>
          <p:cNvSpPr/>
          <p:nvPr/>
        </p:nvSpPr>
        <p:spPr>
          <a:xfrm>
            <a:off x="3500430" y="3143248"/>
            <a:ext cx="785818" cy="78579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Я</a:t>
            </a:r>
            <a:endParaRPr lang="ru-RU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1" name="Овал 30">
            <a:hlinkClick r:id="rId2" action="ppaction://hlinksldjump"/>
          </p:cNvPr>
          <p:cNvSpPr/>
          <p:nvPr/>
        </p:nvSpPr>
        <p:spPr>
          <a:xfrm>
            <a:off x="6715140" y="5572140"/>
            <a:ext cx="714380" cy="71435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И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32" name="Овал 31">
            <a:hlinkClick r:id="rId16" action="ppaction://hlinksldjump"/>
          </p:cNvPr>
          <p:cNvSpPr/>
          <p:nvPr/>
        </p:nvSpPr>
        <p:spPr>
          <a:xfrm>
            <a:off x="714348" y="3357562"/>
            <a:ext cx="714380" cy="714356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Ы</a:t>
            </a:r>
            <a:endParaRPr lang="ru-RU" sz="4000" b="1" dirty="0"/>
          </a:p>
        </p:txBody>
      </p:sp>
      <p:sp>
        <p:nvSpPr>
          <p:cNvPr id="33" name="Овал 32"/>
          <p:cNvSpPr/>
          <p:nvPr/>
        </p:nvSpPr>
        <p:spPr>
          <a:xfrm>
            <a:off x="0" y="3643314"/>
            <a:ext cx="714380" cy="71435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hlinkClick r:id="rId2" action="ppaction://hlinksldjump"/>
              </a:rPr>
              <a:t>Ъ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34" name="Овал 33">
            <a:hlinkClick r:id="rId17" action="ppaction://hlinksldjump"/>
          </p:cNvPr>
          <p:cNvSpPr/>
          <p:nvPr/>
        </p:nvSpPr>
        <p:spPr>
          <a:xfrm>
            <a:off x="928662" y="4572008"/>
            <a:ext cx="714380" cy="71435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Ш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35" name="Овал 34">
            <a:hlinkClick r:id="rId18" action="ppaction://hlinksldjump"/>
          </p:cNvPr>
          <p:cNvSpPr/>
          <p:nvPr/>
        </p:nvSpPr>
        <p:spPr>
          <a:xfrm>
            <a:off x="214282" y="4357694"/>
            <a:ext cx="714380" cy="71435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Щ</a:t>
            </a:r>
            <a:endParaRPr lang="ru-RU" sz="4000" b="1" dirty="0">
              <a:solidFill>
                <a:srgbClr val="002060"/>
              </a:solidFill>
            </a:endParaRPr>
          </a:p>
        </p:txBody>
      </p:sp>
      <p:pic>
        <p:nvPicPr>
          <p:cNvPr id="19460" name="Picture 4" descr="Picture background">
            <a:hlinkClick r:id="rId19" action="ppaction://hlinksldjump"/>
          </p:cNvPr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5929322" y="214290"/>
            <a:ext cx="1509770" cy="15181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85852" y="857232"/>
            <a:ext cx="6643734" cy="286232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accent1">
                    <a:lumMod val="75000"/>
                  </a:schemeClr>
                </a:solidFill>
              </a:rPr>
              <a:t>Назовите буквы, которые звука не обозначают.</a:t>
            </a:r>
            <a:endParaRPr lang="ru-RU" sz="6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85852" y="4143380"/>
            <a:ext cx="6643734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12781E"/>
                </a:solidFill>
              </a:rPr>
              <a:t>Ъ и Ь знаки</a:t>
            </a:r>
            <a:endParaRPr lang="ru-RU" sz="6000" b="1" dirty="0">
              <a:solidFill>
                <a:srgbClr val="12781E"/>
              </a:solidFill>
            </a:endParaRPr>
          </a:p>
        </p:txBody>
      </p:sp>
      <p:sp>
        <p:nvSpPr>
          <p:cNvPr id="5" name="Пятиугольник 4">
            <a:hlinkClick r:id="rId2" action="ppaction://hlinksldjump"/>
          </p:cNvPr>
          <p:cNvSpPr/>
          <p:nvPr/>
        </p:nvSpPr>
        <p:spPr>
          <a:xfrm>
            <a:off x="7572396" y="6000768"/>
            <a:ext cx="928694" cy="42862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Игра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786" y="714356"/>
            <a:ext cx="7429552" cy="70788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Вставьте пропущенные буквы: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57290" y="2357430"/>
            <a:ext cx="6500858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accent1">
                    <a:lumMod val="75000"/>
                  </a:schemeClr>
                </a:solidFill>
              </a:rPr>
              <a:t>М..Л..КО</a:t>
            </a:r>
            <a:endParaRPr lang="ru-RU" sz="6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28728" y="3857628"/>
            <a:ext cx="6500858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accent1">
                    <a:lumMod val="75000"/>
                  </a:schemeClr>
                </a:solidFill>
              </a:rPr>
              <a:t>М</a:t>
            </a:r>
            <a:r>
              <a:rPr lang="ru-RU" sz="6000" b="1" dirty="0" smtClean="0">
                <a:solidFill>
                  <a:srgbClr val="FF0000"/>
                </a:solidFill>
              </a:rPr>
              <a:t>О</a:t>
            </a:r>
            <a:r>
              <a:rPr lang="ru-RU" sz="6000" b="1" dirty="0" smtClean="0">
                <a:solidFill>
                  <a:schemeClr val="accent1">
                    <a:lumMod val="75000"/>
                  </a:schemeClr>
                </a:solidFill>
              </a:rPr>
              <a:t>Л</a:t>
            </a:r>
            <a:r>
              <a:rPr lang="ru-RU" sz="6000" b="1" dirty="0" smtClean="0">
                <a:solidFill>
                  <a:srgbClr val="FF0000"/>
                </a:solidFill>
              </a:rPr>
              <a:t>О</a:t>
            </a:r>
            <a:r>
              <a:rPr lang="ru-RU" sz="6000" b="1" dirty="0" smtClean="0">
                <a:solidFill>
                  <a:schemeClr val="accent1">
                    <a:lumMod val="75000"/>
                  </a:schemeClr>
                </a:solidFill>
              </a:rPr>
              <a:t>КО</a:t>
            </a:r>
            <a:endParaRPr lang="ru-RU" sz="6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Пятиугольник 4">
            <a:hlinkClick r:id="rId2" action="ppaction://hlinksldjump"/>
          </p:cNvPr>
          <p:cNvSpPr/>
          <p:nvPr/>
        </p:nvSpPr>
        <p:spPr>
          <a:xfrm>
            <a:off x="7643834" y="6000768"/>
            <a:ext cx="857256" cy="42862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Игра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857232"/>
            <a:ext cx="7429552" cy="19389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Назовите часть речи, которая обозначает предмет и отвечает на вопросы «Кто?» и «Что?»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28662" y="3571876"/>
            <a:ext cx="7572428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12781E"/>
                </a:solidFill>
              </a:rPr>
              <a:t>Имя существительное</a:t>
            </a:r>
            <a:endParaRPr lang="ru-RU" sz="5400" b="1" dirty="0">
              <a:solidFill>
                <a:srgbClr val="12781E"/>
              </a:solidFill>
            </a:endParaRPr>
          </a:p>
        </p:txBody>
      </p:sp>
      <p:sp>
        <p:nvSpPr>
          <p:cNvPr id="4" name="Пятиугольник 3">
            <a:hlinkClick r:id="rId2" action="ppaction://hlinksldjump"/>
          </p:cNvPr>
          <p:cNvSpPr/>
          <p:nvPr/>
        </p:nvSpPr>
        <p:spPr>
          <a:xfrm>
            <a:off x="7643834" y="6000768"/>
            <a:ext cx="857256" cy="42862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Игра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857232"/>
            <a:ext cx="7429552" cy="13234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Назовите слово, которое начинается на </a:t>
            </a:r>
            <a:r>
              <a:rPr lang="ru-RU" sz="4000" b="1" dirty="0" smtClean="0">
                <a:solidFill>
                  <a:srgbClr val="C00000"/>
                </a:solidFill>
              </a:rPr>
              <a:t>Й </a:t>
            </a: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краткое.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28662" y="2928934"/>
            <a:ext cx="7572428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12781E"/>
                </a:solidFill>
              </a:rPr>
              <a:t>йогурт, Йошкар-Ола, йога…</a:t>
            </a:r>
            <a:endParaRPr lang="ru-RU" sz="5400" b="1" dirty="0">
              <a:solidFill>
                <a:srgbClr val="12781E"/>
              </a:solidFill>
            </a:endParaRPr>
          </a:p>
        </p:txBody>
      </p:sp>
      <p:sp>
        <p:nvSpPr>
          <p:cNvPr id="4" name="Пятиугольник 3">
            <a:hlinkClick r:id="rId2" action="ppaction://hlinksldjump"/>
          </p:cNvPr>
          <p:cNvSpPr/>
          <p:nvPr/>
        </p:nvSpPr>
        <p:spPr>
          <a:xfrm>
            <a:off x="7643834" y="6000768"/>
            <a:ext cx="857256" cy="42862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Игра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857232"/>
            <a:ext cx="7429552" cy="13234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Назовите слово, в котором звук </a:t>
            </a:r>
            <a:r>
              <a:rPr lang="ru-RU" sz="4000" b="1" dirty="0" smtClean="0">
                <a:solidFill>
                  <a:srgbClr val="C00000"/>
                </a:solidFill>
              </a:rPr>
              <a:t>Л</a:t>
            </a: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 мягкий.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28662" y="2643182"/>
            <a:ext cx="7572428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</a:rPr>
              <a:t>ласточка</a:t>
            </a:r>
            <a:r>
              <a:rPr lang="ru-RU" sz="5400" b="1" dirty="0" smtClean="0">
                <a:solidFill>
                  <a:srgbClr val="12781E"/>
                </a:solidFill>
              </a:rPr>
              <a:t> </a:t>
            </a:r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</a:rPr>
              <a:t>или</a:t>
            </a:r>
            <a:r>
              <a:rPr lang="ru-RU" sz="5400" b="1" dirty="0" smtClean="0">
                <a:solidFill>
                  <a:srgbClr val="12781E"/>
                </a:solidFill>
              </a:rPr>
              <a:t> </a:t>
            </a:r>
            <a:r>
              <a:rPr lang="ru-RU" sz="5400" b="1" dirty="0" smtClean="0">
                <a:solidFill>
                  <a:srgbClr val="7030A0"/>
                </a:solidFill>
              </a:rPr>
              <a:t>лимон</a:t>
            </a:r>
            <a:endParaRPr lang="ru-RU" sz="5400" b="1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4414" y="4143380"/>
            <a:ext cx="7000924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12781E"/>
                </a:solidFill>
              </a:rPr>
              <a:t>лимон</a:t>
            </a:r>
            <a:endParaRPr lang="ru-RU" sz="5400" b="1" dirty="0">
              <a:solidFill>
                <a:srgbClr val="12781E"/>
              </a:solidFill>
            </a:endParaRPr>
          </a:p>
        </p:txBody>
      </p:sp>
      <p:sp>
        <p:nvSpPr>
          <p:cNvPr id="5" name="Пятиугольник 4">
            <a:hlinkClick r:id="rId2" action="ppaction://hlinksldjump"/>
          </p:cNvPr>
          <p:cNvSpPr/>
          <p:nvPr/>
        </p:nvSpPr>
        <p:spPr>
          <a:xfrm>
            <a:off x="7643834" y="6000768"/>
            <a:ext cx="857256" cy="42862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Игра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 animBg="1"/>
      <p:bldP spid="4" grpId="0" build="allAtOnce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357166"/>
            <a:ext cx="7715304" cy="70788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В каких словах пишется буква </a:t>
            </a:r>
            <a:r>
              <a:rPr lang="ru-RU" sz="4000" b="1" dirty="0" smtClean="0">
                <a:solidFill>
                  <a:srgbClr val="C00000"/>
                </a:solidFill>
              </a:rPr>
              <a:t>О</a:t>
            </a: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?: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2910" y="1357298"/>
            <a:ext cx="7786742" cy="258532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12781E"/>
                </a:solidFill>
              </a:rPr>
              <a:t>п..</a:t>
            </a:r>
            <a:r>
              <a:rPr lang="ru-RU" sz="5400" b="1" dirty="0" err="1" smtClean="0">
                <a:solidFill>
                  <a:srgbClr val="12781E"/>
                </a:solidFill>
              </a:rPr>
              <a:t>мидор</a:t>
            </a:r>
            <a:r>
              <a:rPr lang="ru-RU" sz="5400" b="1" dirty="0" smtClean="0">
                <a:solidFill>
                  <a:srgbClr val="12781E"/>
                </a:solidFill>
              </a:rPr>
              <a:t>, к..</a:t>
            </a:r>
            <a:r>
              <a:rPr lang="ru-RU" sz="5400" b="1" dirty="0" err="1" smtClean="0">
                <a:solidFill>
                  <a:srgbClr val="12781E"/>
                </a:solidFill>
              </a:rPr>
              <a:t>мпот</a:t>
            </a:r>
            <a:r>
              <a:rPr lang="ru-RU" sz="5400" b="1" dirty="0" smtClean="0">
                <a:solidFill>
                  <a:srgbClr val="12781E"/>
                </a:solidFill>
              </a:rPr>
              <a:t>, к..</a:t>
            </a:r>
            <a:r>
              <a:rPr lang="ru-RU" sz="5400" b="1" dirty="0" err="1" smtClean="0">
                <a:solidFill>
                  <a:srgbClr val="12781E"/>
                </a:solidFill>
              </a:rPr>
              <a:t>рандаш</a:t>
            </a:r>
            <a:r>
              <a:rPr lang="ru-RU" sz="5400" b="1" dirty="0" smtClean="0">
                <a:solidFill>
                  <a:srgbClr val="12781E"/>
                </a:solidFill>
              </a:rPr>
              <a:t>, к..</a:t>
            </a:r>
            <a:r>
              <a:rPr lang="ru-RU" sz="5400" b="1" dirty="0" err="1" smtClean="0">
                <a:solidFill>
                  <a:srgbClr val="12781E"/>
                </a:solidFill>
              </a:rPr>
              <a:t>рамель</a:t>
            </a:r>
            <a:r>
              <a:rPr lang="ru-RU" sz="5400" b="1" dirty="0" smtClean="0">
                <a:solidFill>
                  <a:srgbClr val="12781E"/>
                </a:solidFill>
              </a:rPr>
              <a:t>, </a:t>
            </a:r>
            <a:r>
              <a:rPr lang="ru-RU" sz="5400" b="1" dirty="0" err="1" smtClean="0">
                <a:solidFill>
                  <a:srgbClr val="12781E"/>
                </a:solidFill>
              </a:rPr>
              <a:t>з</a:t>
            </a:r>
            <a:r>
              <a:rPr lang="ru-RU" sz="5400" b="1" dirty="0" smtClean="0">
                <a:solidFill>
                  <a:srgbClr val="12781E"/>
                </a:solidFill>
              </a:rPr>
              <a:t>..</a:t>
            </a:r>
            <a:r>
              <a:rPr lang="ru-RU" sz="5400" b="1" dirty="0" err="1" smtClean="0">
                <a:solidFill>
                  <a:srgbClr val="12781E"/>
                </a:solidFill>
              </a:rPr>
              <a:t>нтик</a:t>
            </a:r>
            <a:endParaRPr lang="ru-RU" sz="5400" b="1" dirty="0">
              <a:solidFill>
                <a:srgbClr val="12781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472" y="4272677"/>
            <a:ext cx="7786742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12781E"/>
                </a:solidFill>
              </a:rPr>
              <a:t>п</a:t>
            </a:r>
            <a:r>
              <a:rPr lang="ru-RU" sz="4000" b="1" dirty="0" smtClean="0">
                <a:solidFill>
                  <a:srgbClr val="C00000"/>
                </a:solidFill>
              </a:rPr>
              <a:t>о</a:t>
            </a:r>
            <a:r>
              <a:rPr lang="ru-RU" sz="4000" b="1" dirty="0" smtClean="0">
                <a:solidFill>
                  <a:srgbClr val="12781E"/>
                </a:solidFill>
              </a:rPr>
              <a:t>мидор, к</a:t>
            </a:r>
            <a:r>
              <a:rPr lang="ru-RU" sz="4000" b="1" dirty="0" smtClean="0">
                <a:solidFill>
                  <a:srgbClr val="C00000"/>
                </a:solidFill>
              </a:rPr>
              <a:t>о</a:t>
            </a:r>
            <a:r>
              <a:rPr lang="ru-RU" sz="4000" b="1" dirty="0" smtClean="0">
                <a:solidFill>
                  <a:srgbClr val="12781E"/>
                </a:solidFill>
              </a:rPr>
              <a:t>мпот, з</a:t>
            </a:r>
            <a:r>
              <a:rPr lang="ru-RU" sz="4000" b="1" dirty="0" smtClean="0">
                <a:solidFill>
                  <a:srgbClr val="C00000"/>
                </a:solidFill>
              </a:rPr>
              <a:t>о</a:t>
            </a:r>
            <a:r>
              <a:rPr lang="ru-RU" sz="4000" b="1" dirty="0" smtClean="0">
                <a:solidFill>
                  <a:srgbClr val="12781E"/>
                </a:solidFill>
              </a:rPr>
              <a:t>нтик</a:t>
            </a:r>
            <a:endParaRPr lang="ru-RU" sz="4000" b="1" dirty="0">
              <a:solidFill>
                <a:srgbClr val="12781E"/>
              </a:solidFill>
            </a:endParaRPr>
          </a:p>
        </p:txBody>
      </p:sp>
      <p:sp>
        <p:nvSpPr>
          <p:cNvPr id="5" name="Пятиугольник 4">
            <a:hlinkClick r:id="rId2" action="ppaction://hlinksldjump"/>
          </p:cNvPr>
          <p:cNvSpPr/>
          <p:nvPr/>
        </p:nvSpPr>
        <p:spPr>
          <a:xfrm>
            <a:off x="7643834" y="6000768"/>
            <a:ext cx="857256" cy="42862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Игра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 animBg="1"/>
      <p:bldP spid="4" grpId="0" build="allAtOnce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703</TotalTime>
  <Words>341</Words>
  <Application>Microsoft Office PowerPoint</Application>
  <PresentationFormat>Экран (4:3)</PresentationFormat>
  <Paragraphs>100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ИГРА «АЗБУКА»</vt:lpstr>
      <vt:lpstr>Условные обозначения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ИТОГОВЫЙ ТЕСТ</dc:title>
  <dc:creator>Арт</dc:creator>
  <cp:lastModifiedBy>User</cp:lastModifiedBy>
  <cp:revision>185</cp:revision>
  <dcterms:created xsi:type="dcterms:W3CDTF">2013-05-18T14:57:51Z</dcterms:created>
  <dcterms:modified xsi:type="dcterms:W3CDTF">2026-06-04T19:36:10Z</dcterms:modified>
</cp:coreProperties>
</file>